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19.svg" ContentType="image/svg+xml"/>
  <Override PartName="/ppt/media/image21.svg" ContentType="image/svg+xml"/>
  <Override PartName="/ppt/media/image23.svg" ContentType="image/svg+xml"/>
  <Override PartName="/ppt/media/image25.svg" ContentType="image/svg+xml"/>
  <Override PartName="/ppt/media/image27.svg" ContentType="image/svg+xml"/>
  <Override PartName="/ppt/media/image29.svg" ContentType="image/svg+xml"/>
  <Override PartName="/ppt/media/image31.svg" ContentType="image/svg+xml"/>
  <Override PartName="/ppt/media/image32.svg" ContentType="image/svg+xml"/>
  <Override PartName="/ppt/media/image34.svg" ContentType="image/svg+xml"/>
  <Override PartName="/ppt/media/image36.svg" ContentType="image/svg+xml"/>
  <Override PartName="/ppt/media/image38.svg" ContentType="image/svg+xml"/>
  <Override PartName="/ppt/media/image39.svg" ContentType="image/svg+xml"/>
  <Override PartName="/ppt/media/image41.svg" ContentType="image/svg+xml"/>
  <Override PartName="/ppt/media/image42.svg" ContentType="image/svg+xml"/>
  <Override PartName="/ppt/media/image44.svg" ContentType="image/svg+xml"/>
  <Override PartName="/ppt/media/image45.svg" ContentType="image/svg+xml"/>
  <Override PartName="/ppt/media/image50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5242540" cy="8576945"/>
  <p:notesSz cx="8576945" cy="15242540"/>
  <p:embeddedFontLst>
    <p:embeddedFont>
      <p:font typeface="Barlow" panose="00000500000000000000" pitchFamily="34" charset="0"/>
      <p:regular r:id="rId19"/>
    </p:embeddedFont>
    <p:embeddedFont>
      <p:font typeface="Barlow" panose="00000500000000000000" pitchFamily="34" charset="-122"/>
      <p:regular r:id="rId20"/>
    </p:embeddedFont>
    <p:embeddedFont>
      <p:font typeface="Barlow" panose="00000500000000000000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svg>
</file>

<file path=ppt/media/image4.png>
</file>

<file path=ppt/media/image40.png>
</file>

<file path=ppt/media/image41.svg>
</file>

<file path=ppt/media/image42.svg>
</file>

<file path=ppt/media/image43.png>
</file>

<file path=ppt/media/image44.svg>
</file>

<file path=ppt/media/image45.svg>
</file>

<file path=ppt/media/image46.png>
</file>

<file path=ppt/media/image47.png>
</file>

<file path=ppt/media/image48.png>
</file>

<file path=ppt/media/image49.png>
</file>

<file path=ppt/media/image5.png>
</file>

<file path=ppt/media/image50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5.svg"/><Relationship Id="rId3" Type="http://schemas.openxmlformats.org/officeDocument/2006/relationships/image" Target="../media/image1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0.svg"/><Relationship Id="rId5" Type="http://schemas.openxmlformats.org/officeDocument/2006/relationships/image" Target="../media/image12.png"/><Relationship Id="rId4" Type="http://schemas.openxmlformats.org/officeDocument/2006/relationships/image" Target="../media/image49.png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svg"/><Relationship Id="rId8" Type="http://schemas.openxmlformats.org/officeDocument/2006/relationships/image" Target="../media/image10.png"/><Relationship Id="rId7" Type="http://schemas.openxmlformats.org/officeDocument/2006/relationships/image" Target="../media/image9.svg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3" Type="http://schemas.openxmlformats.org/officeDocument/2006/relationships/notesSlide" Target="../notesSlides/notesSlide3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3.svg"/><Relationship Id="rId10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2.png"/><Relationship Id="rId8" Type="http://schemas.openxmlformats.org/officeDocument/2006/relationships/image" Target="../media/image21.svg"/><Relationship Id="rId7" Type="http://schemas.openxmlformats.org/officeDocument/2006/relationships/image" Target="../media/image20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3" Type="http://schemas.openxmlformats.org/officeDocument/2006/relationships/image" Target="../media/image16.png"/><Relationship Id="rId22" Type="http://schemas.openxmlformats.org/officeDocument/2006/relationships/notesSlide" Target="../notesSlides/notesSlide4.xml"/><Relationship Id="rId21" Type="http://schemas.openxmlformats.org/officeDocument/2006/relationships/slideLayout" Target="../slideLayouts/slideLayout1.xml"/><Relationship Id="rId20" Type="http://schemas.openxmlformats.org/officeDocument/2006/relationships/image" Target="../media/image32.svg"/><Relationship Id="rId2" Type="http://schemas.openxmlformats.org/officeDocument/2006/relationships/image" Target="../media/image15.svg"/><Relationship Id="rId19" Type="http://schemas.openxmlformats.org/officeDocument/2006/relationships/image" Target="../media/image12.png"/><Relationship Id="rId18" Type="http://schemas.openxmlformats.org/officeDocument/2006/relationships/image" Target="../media/image31.svg"/><Relationship Id="rId17" Type="http://schemas.openxmlformats.org/officeDocument/2006/relationships/image" Target="../media/image30.png"/><Relationship Id="rId16" Type="http://schemas.openxmlformats.org/officeDocument/2006/relationships/image" Target="../media/image29.svg"/><Relationship Id="rId15" Type="http://schemas.openxmlformats.org/officeDocument/2006/relationships/image" Target="../media/image28.png"/><Relationship Id="rId14" Type="http://schemas.openxmlformats.org/officeDocument/2006/relationships/image" Target="../media/image27.svg"/><Relationship Id="rId13" Type="http://schemas.openxmlformats.org/officeDocument/2006/relationships/image" Target="../media/image26.png"/><Relationship Id="rId12" Type="http://schemas.openxmlformats.org/officeDocument/2006/relationships/image" Target="../media/image25.svg"/><Relationship Id="rId11" Type="http://schemas.openxmlformats.org/officeDocument/2006/relationships/image" Target="../media/image24.png"/><Relationship Id="rId10" Type="http://schemas.openxmlformats.org/officeDocument/2006/relationships/image" Target="../media/image23.sv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notesSlide" Target="../notesSlides/notesSlide5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34.svg"/><Relationship Id="rId11" Type="http://schemas.openxmlformats.org/officeDocument/2006/relationships/image" Target="../media/image12.png"/><Relationship Id="rId10" Type="http://schemas.openxmlformats.org/officeDocument/2006/relationships/tags" Target="../tags/tag9.xml"/><Relationship Id="rId1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6.svg"/><Relationship Id="rId2" Type="http://schemas.openxmlformats.org/officeDocument/2006/relationships/image" Target="../media/image12.png"/><Relationship Id="rId1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9.svg"/><Relationship Id="rId3" Type="http://schemas.openxmlformats.org/officeDocument/2006/relationships/image" Target="../media/image12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2.svg"/><Relationship Id="rId3" Type="http://schemas.openxmlformats.org/officeDocument/2006/relationships/image" Target="../media/image12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4.svg"/><Relationship Id="rId2" Type="http://schemas.openxmlformats.org/officeDocument/2006/relationships/image" Target="../media/image12.png"/><Relationship Id="rId1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5243048" cy="8577072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640080" y="2057400"/>
            <a:ext cx="10351008" cy="2340864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lang="en-US" sz="72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机器学习的哲学与实践：从知识到优化</a:t>
            </a:r>
            <a:endParaRPr lang="en-US" sz="7200" dirty="0"/>
          </a:p>
        </p:txBody>
      </p:sp>
      <p:sp>
        <p:nvSpPr>
          <p:cNvPr id="4" name="Text 1"/>
          <p:cNvSpPr txBox="1"/>
          <p:nvPr/>
        </p:nvSpPr>
        <p:spPr>
          <a:xfrm>
            <a:off x="713105" y="484505"/>
            <a:ext cx="2087245" cy="29083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zhangchem.com</a:t>
            </a:r>
            <a:endParaRPr lang="en-US" sz="1600" b="1" dirty="0">
              <a:solidFill>
                <a:srgbClr val="1B2022"/>
              </a:solidFill>
              <a:latin typeface="Source Han Sans CN Regular" panose="020B0500000000000000" pitchFamily="34" charset="-122"/>
              <a:ea typeface="Source Han Sans CN Regular" panose="020B0500000000000000" pitchFamily="34" charset="-122"/>
              <a:cs typeface="Source Han Sans CN Regular" panose="020B0500000000000000" pitchFamily="34" charset="-120"/>
            </a:endParaRPr>
          </a:p>
        </p:txBody>
      </p:sp>
      <p:sp>
        <p:nvSpPr>
          <p:cNvPr id="5" name="Text 2"/>
          <p:cNvSpPr txBox="1"/>
          <p:nvPr/>
        </p:nvSpPr>
        <p:spPr>
          <a:xfrm>
            <a:off x="713232" y="7626096"/>
            <a:ext cx="2103120" cy="50292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汇报人：</a:t>
            </a:r>
            <a:r>
              <a:rPr lang="zh-CN" alt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陈袁</a:t>
            </a:r>
            <a:endParaRPr lang="zh-CN" altLang="en-US" sz="1600" b="1" dirty="0">
              <a:solidFill>
                <a:srgbClr val="1B2022"/>
              </a:solidFill>
              <a:latin typeface="Source Han Sans CN Regular" panose="020B0500000000000000" pitchFamily="34" charset="-122"/>
              <a:ea typeface="Source Han Sans CN Regular" panose="020B0500000000000000" pitchFamily="34" charset="-122"/>
              <a:cs typeface="Source Han Sans CN Regular" panose="020B0500000000000000" pitchFamily="34" charset="-120"/>
            </a:endParaRPr>
          </a:p>
        </p:txBody>
      </p:sp>
      <p:sp>
        <p:nvSpPr>
          <p:cNvPr id="6" name="Text 3"/>
          <p:cNvSpPr txBox="1"/>
          <p:nvPr/>
        </p:nvSpPr>
        <p:spPr>
          <a:xfrm>
            <a:off x="713232" y="4590288"/>
            <a:ext cx="13716000" cy="40233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探索智能本质与算法革新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1399032" y="466344"/>
            <a:ext cx="13048488" cy="85039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场景3：活性数据充足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3008376" y="3182112"/>
            <a:ext cx="9262872" cy="100584"/>
          </a:xfrm>
          <a:prstGeom prst="rect">
            <a:avLst/>
          </a:prstGeom>
          <a:solidFill>
            <a:srgbClr val="376ADA"/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rgbClr val="FFFFFF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  </a:t>
            </a:r>
            <a:endParaRPr lang="en-US" sz="1400" dirty="0"/>
          </a:p>
        </p:txBody>
      </p:sp>
      <p:sp>
        <p:nvSpPr>
          <p:cNvPr id="4" name="Text 2"/>
          <p:cNvSpPr txBox="1"/>
          <p:nvPr/>
        </p:nvSpPr>
        <p:spPr>
          <a:xfrm>
            <a:off x="3008376" y="4114800"/>
            <a:ext cx="9262872" cy="177393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toml[[stage.scoring.component.QSARScorer.endpoint]]</a:t>
            </a:r>
            <a:endParaRPr lang="en-US" sz="1600" dirty="0"/>
          </a:p>
          <a:p>
            <a:pPr algn="l">
              <a:lnSpc>
                <a:spcPct val="125000"/>
              </a:lnSpc>
            </a:pPr>
            <a:r>
              <a:rPr lang="en-US" sz="16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weight = 2.0  # 更信任数据</a:t>
            </a:r>
            <a:endParaRPr lang="en-US" sz="1600" dirty="0"/>
          </a:p>
        </p:txBody>
      </p:sp>
      <p:sp>
        <p:nvSpPr>
          <p:cNvPr id="5" name="Text 3"/>
          <p:cNvSpPr txBox="1"/>
          <p:nvPr/>
        </p:nvSpPr>
        <p:spPr>
          <a:xfrm>
            <a:off x="3008376" y="3429000"/>
            <a:ext cx="9244584" cy="5760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b"/>
          <a:lstStyle/>
          <a:p>
            <a:pPr algn="l">
              <a:lnSpc>
                <a:spcPct val="125000"/>
              </a:lnSpc>
            </a:pPr>
            <a:r>
              <a:rPr lang="en-US" sz="20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优化策略</a:t>
            </a: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008376" y="5897880"/>
            <a:ext cx="457200" cy="457200"/>
          </a:xfrm>
          <a:prstGeom prst="rect">
            <a:avLst/>
          </a:prstGeom>
        </p:spPr>
      </p:pic>
      <p:sp>
        <p:nvSpPr>
          <p:cNvPr id="7" name="Text 4"/>
          <p:cNvSpPr txBox="1"/>
          <p:nvPr/>
        </p:nvSpPr>
        <p:spPr>
          <a:xfrm>
            <a:off x="3044952" y="5934456"/>
            <a:ext cx="374904" cy="3840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200" b="1" dirty="0">
                <a:solidFill>
                  <a:srgbClr val="1B2022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1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528" y="466344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1389888" y="466344"/>
            <a:ext cx="13633704" cy="10332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机器学习的三个真相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786384" y="2130552"/>
            <a:ext cx="0" cy="5605272"/>
          </a:xfrm>
          <a:prstGeom prst="lineInv">
            <a:avLst/>
          </a:prstGeom>
          <a:solidFill>
            <a:srgbClr val="FFFFFF"/>
          </a:solidFill>
          <a:ln w="19050">
            <a:solidFill>
              <a:srgbClr val="808080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8408" y="5513832"/>
            <a:ext cx="2441448" cy="2221992"/>
          </a:xfrm>
          <a:prstGeom prst="rect">
            <a:avLst/>
          </a:prstGeom>
        </p:spPr>
      </p:pic>
      <p:sp>
        <p:nvSpPr>
          <p:cNvPr id="5" name="Text 2"/>
          <p:cNvSpPr txBox="1"/>
          <p:nvPr/>
        </p:nvSpPr>
        <p:spPr>
          <a:xfrm>
            <a:off x="978408" y="2441448"/>
            <a:ext cx="2441448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不存在"从零学习"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987552" y="2130552"/>
            <a:ext cx="146304" cy="14630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7" name="Text 4"/>
          <p:cNvSpPr txBox="1"/>
          <p:nvPr/>
        </p:nvSpPr>
        <p:spPr>
          <a:xfrm>
            <a:off x="978408" y="3739896"/>
            <a:ext cx="2468880" cy="161848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所有学习都基于先验（prior）——你的prior_file就是语言模型，QSAR模型是经验知识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11731752" y="2130552"/>
            <a:ext cx="0" cy="5605272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4632" y="5513832"/>
            <a:ext cx="2441448" cy="2221992"/>
          </a:xfrm>
          <a:prstGeom prst="rect">
            <a:avLst/>
          </a:prstGeom>
        </p:spPr>
      </p:pic>
      <p:sp>
        <p:nvSpPr>
          <p:cNvPr id="10" name="Text 6"/>
          <p:cNvSpPr txBox="1"/>
          <p:nvPr/>
        </p:nvSpPr>
        <p:spPr>
          <a:xfrm>
            <a:off x="11923776" y="2441448"/>
            <a:ext cx="2441448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榜样是多元的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11923776" y="2130552"/>
            <a:ext cx="146304" cy="14630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2" name="Text 8"/>
          <p:cNvSpPr txBox="1"/>
          <p:nvPr/>
        </p:nvSpPr>
        <p:spPr>
          <a:xfrm>
            <a:off x="11914632" y="3739896"/>
            <a:ext cx="2505456" cy="161848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生物活性、类药性、合成性、多样性——没有单一"正确答案"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8083296" y="2130552"/>
            <a:ext cx="0" cy="5605272"/>
          </a:xfrm>
          <a:prstGeom prst="lineInv">
            <a:avLst/>
          </a:prstGeom>
          <a:solidFill>
            <a:srgbClr val="FFFFFF"/>
          </a:solidFill>
          <a:ln w="19050">
            <a:solidFill>
              <a:srgbClr val="808080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176" y="5513832"/>
            <a:ext cx="2441448" cy="2221992"/>
          </a:xfrm>
          <a:prstGeom prst="rect">
            <a:avLst/>
          </a:prstGeom>
        </p:spPr>
      </p:pic>
      <p:sp>
        <p:nvSpPr>
          <p:cNvPr id="15" name="Text 10"/>
          <p:cNvSpPr txBox="1"/>
          <p:nvPr/>
        </p:nvSpPr>
        <p:spPr>
          <a:xfrm>
            <a:off x="8275320" y="2441448"/>
            <a:ext cx="2441448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学习≠记忆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8275320" y="2130552"/>
            <a:ext cx="146304" cy="14630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7" name="Text 12"/>
          <p:cNvSpPr txBox="1"/>
          <p:nvPr/>
        </p:nvSpPr>
        <p:spPr>
          <a:xfrm>
            <a:off x="8266176" y="3739896"/>
            <a:ext cx="2468880" cy="161848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你的RL不是记住训练集，而是学习在约束下优化的策略（exploration vs exploitation）</a:t>
            </a:r>
            <a:endParaRPr lang="en-US" sz="1400" dirty="0"/>
          </a:p>
        </p:txBody>
      </p:sp>
      <p:sp>
        <p:nvSpPr>
          <p:cNvPr id="18" name="Shape 13"/>
          <p:cNvSpPr/>
          <p:nvPr/>
        </p:nvSpPr>
        <p:spPr>
          <a:xfrm>
            <a:off x="4434840" y="2130552"/>
            <a:ext cx="0" cy="5605272"/>
          </a:xfrm>
          <a:prstGeom prst="lineInv">
            <a:avLst/>
          </a:prstGeom>
          <a:solidFill>
            <a:srgbClr val="FFFFFF"/>
          </a:solidFill>
          <a:ln w="19050">
            <a:solidFill>
              <a:srgbClr val="808080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864" y="5513832"/>
            <a:ext cx="2441448" cy="2221992"/>
          </a:xfrm>
          <a:prstGeom prst="rect">
            <a:avLst/>
          </a:prstGeom>
        </p:spPr>
      </p:pic>
      <p:sp>
        <p:nvSpPr>
          <p:cNvPr id="20" name="Text 14"/>
          <p:cNvSpPr txBox="1"/>
          <p:nvPr/>
        </p:nvSpPr>
        <p:spPr>
          <a:xfrm>
            <a:off x="4626864" y="2441448"/>
            <a:ext cx="2441448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最深刻的洞察</a:t>
            </a:r>
            <a:endParaRPr lang="en-US" sz="1600" dirty="0"/>
          </a:p>
        </p:txBody>
      </p:sp>
      <p:sp>
        <p:nvSpPr>
          <p:cNvPr id="21" name="Shape 15"/>
          <p:cNvSpPr/>
          <p:nvPr/>
        </p:nvSpPr>
        <p:spPr>
          <a:xfrm>
            <a:off x="4636008" y="2130552"/>
            <a:ext cx="146304" cy="14630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2" name="Text 16"/>
          <p:cNvSpPr txBox="1"/>
          <p:nvPr/>
        </p:nvSpPr>
        <p:spPr>
          <a:xfrm>
            <a:off x="4626864" y="3739896"/>
            <a:ext cx="2468880" cy="161848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机器学习本质是在人类定义的目标函数下，搜索可能性空间。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你的geometric_mean多目标优化就是这种哲学的完美体现——没有绝对真理，只有权衡（trade-offs）。</a:t>
            </a:r>
            <a:endParaRPr lang="en-US" sz="1300" dirty="0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240" y="557784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5243048" cy="8577072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640080" y="4992624"/>
            <a:ext cx="10351008" cy="2340864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lang="en-US" sz="72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谢谢观看</a:t>
            </a:r>
            <a:endParaRPr lang="en-US" sz="7200" dirty="0"/>
          </a:p>
        </p:txBody>
      </p:sp>
      <p:sp>
        <p:nvSpPr>
          <p:cNvPr id="4" name="Text 1"/>
          <p:cNvSpPr txBox="1"/>
          <p:nvPr/>
        </p:nvSpPr>
        <p:spPr>
          <a:xfrm>
            <a:off x="713105" y="484505"/>
            <a:ext cx="1851025" cy="321945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dirty="0"/>
              <a:t>zhangchem.com</a:t>
            </a:r>
            <a:endParaRPr lang="en-US" sz="1600" dirty="0"/>
          </a:p>
        </p:txBody>
      </p:sp>
      <p:sp>
        <p:nvSpPr>
          <p:cNvPr id="5" name="Text 2"/>
          <p:cNvSpPr txBox="1"/>
          <p:nvPr/>
        </p:nvSpPr>
        <p:spPr>
          <a:xfrm>
            <a:off x="713232" y="7333488"/>
            <a:ext cx="2103120" cy="50292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汇报人：</a:t>
            </a:r>
            <a:r>
              <a:rPr lang="zh-CN" alt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陈袁</a:t>
            </a:r>
            <a:endParaRPr lang="zh-CN" altLang="en-US" sz="1600" b="1" dirty="0">
              <a:solidFill>
                <a:srgbClr val="1B2022"/>
              </a:solidFill>
              <a:latin typeface="Source Han Sans CN Regular" panose="020B0500000000000000" pitchFamily="34" charset="-122"/>
              <a:ea typeface="Source Han Sans CN Regular" panose="020B0500000000000000" pitchFamily="34" charset="-122"/>
              <a:cs typeface="Source Han Sans CN Regular" panose="020B0500000000000000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rcRect t="736" b="703"/>
          <a:stretch>
            <a:fillRect/>
          </a:stretch>
        </p:blipFill>
        <p:spPr>
          <a:xfrm>
            <a:off x="0" y="0"/>
            <a:ext cx="3803904" cy="8577072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5312664" y="2615184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机器必须学习吗？</a:t>
            </a:r>
            <a:endParaRPr lang="en-US" sz="2400" dirty="0"/>
          </a:p>
        </p:txBody>
      </p:sp>
      <p:sp>
        <p:nvSpPr>
          <p:cNvPr id="4" name="Text 1"/>
          <p:cNvSpPr txBox="1"/>
          <p:nvPr/>
        </p:nvSpPr>
        <p:spPr>
          <a:xfrm>
            <a:off x="4773168" y="2615184"/>
            <a:ext cx="374904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2400" dirty="0"/>
          </a:p>
        </p:txBody>
      </p:sp>
      <p:sp>
        <p:nvSpPr>
          <p:cNvPr id="5" name="Text 2"/>
          <p:cNvSpPr txBox="1"/>
          <p:nvPr/>
        </p:nvSpPr>
        <p:spPr>
          <a:xfrm>
            <a:off x="5321808" y="3438144"/>
            <a:ext cx="9043416" cy="603504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学习的榜样是什么？</a:t>
            </a:r>
            <a:endParaRPr lang="en-US" sz="2400" dirty="0"/>
          </a:p>
        </p:txBody>
      </p:sp>
      <p:sp>
        <p:nvSpPr>
          <p:cNvPr id="6" name="Text 3"/>
          <p:cNvSpPr txBox="1"/>
          <p:nvPr/>
        </p:nvSpPr>
        <p:spPr>
          <a:xfrm>
            <a:off x="4782312" y="3438144"/>
            <a:ext cx="502920" cy="603504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02</a:t>
            </a:r>
            <a:endParaRPr lang="en-US" sz="2400" dirty="0"/>
          </a:p>
        </p:txBody>
      </p:sp>
      <p:sp>
        <p:nvSpPr>
          <p:cNvPr id="7" name="Text 4"/>
          <p:cNvSpPr txBox="1"/>
          <p:nvPr/>
        </p:nvSpPr>
        <p:spPr>
          <a:xfrm>
            <a:off x="5303520" y="4251960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从哪里学习？</a:t>
            </a:r>
            <a:endParaRPr lang="en-US" sz="2400" dirty="0"/>
          </a:p>
        </p:txBody>
      </p:sp>
      <p:sp>
        <p:nvSpPr>
          <p:cNvPr id="8" name="Text 5"/>
          <p:cNvSpPr txBox="1"/>
          <p:nvPr/>
        </p:nvSpPr>
        <p:spPr>
          <a:xfrm>
            <a:off x="4773168" y="4251960"/>
            <a:ext cx="484632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03</a:t>
            </a:r>
            <a:endParaRPr lang="en-US" sz="2400" dirty="0"/>
          </a:p>
        </p:txBody>
      </p:sp>
      <p:sp>
        <p:nvSpPr>
          <p:cNvPr id="9" name="Text 6"/>
          <p:cNvSpPr txBox="1"/>
          <p:nvPr/>
        </p:nvSpPr>
        <p:spPr>
          <a:xfrm>
            <a:off x="5312664" y="5074920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没有活性数据时，机器能学什么？</a:t>
            </a:r>
            <a:endParaRPr lang="en-US" sz="2400" dirty="0"/>
          </a:p>
        </p:txBody>
      </p:sp>
      <p:sp>
        <p:nvSpPr>
          <p:cNvPr id="10" name="Text 7"/>
          <p:cNvSpPr txBox="1"/>
          <p:nvPr/>
        </p:nvSpPr>
        <p:spPr>
          <a:xfrm>
            <a:off x="4782312" y="5074920"/>
            <a:ext cx="512064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04</a:t>
            </a:r>
            <a:endParaRPr lang="en-US" sz="2400" dirty="0"/>
          </a:p>
        </p:txBody>
      </p:sp>
      <p:sp>
        <p:nvSpPr>
          <p:cNvPr id="11" name="Text 8"/>
          <p:cNvSpPr txBox="1"/>
          <p:nvPr/>
        </p:nvSpPr>
        <p:spPr>
          <a:xfrm>
            <a:off x="5312664" y="5888736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哲学核心：学习的本质是什么？</a:t>
            </a:r>
            <a:endParaRPr lang="en-US" sz="2400" dirty="0"/>
          </a:p>
        </p:txBody>
      </p:sp>
      <p:sp>
        <p:nvSpPr>
          <p:cNvPr id="12" name="Text 9"/>
          <p:cNvSpPr txBox="1"/>
          <p:nvPr/>
        </p:nvSpPr>
        <p:spPr>
          <a:xfrm>
            <a:off x="4782312" y="5888736"/>
            <a:ext cx="484632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05</a:t>
            </a:r>
            <a:endParaRPr lang="en-US" sz="2400" dirty="0"/>
          </a:p>
        </p:txBody>
      </p:sp>
      <p:sp>
        <p:nvSpPr>
          <p:cNvPr id="13" name="Text 10"/>
          <p:cNvSpPr txBox="1"/>
          <p:nvPr/>
        </p:nvSpPr>
        <p:spPr>
          <a:xfrm>
            <a:off x="5312664" y="6711696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实践中的启示</a:t>
            </a:r>
            <a:endParaRPr lang="en-US" sz="2400" dirty="0"/>
          </a:p>
        </p:txBody>
      </p:sp>
      <p:sp>
        <p:nvSpPr>
          <p:cNvPr id="14" name="Text 11"/>
          <p:cNvSpPr txBox="1"/>
          <p:nvPr/>
        </p:nvSpPr>
        <p:spPr>
          <a:xfrm>
            <a:off x="4782312" y="6711696"/>
            <a:ext cx="484632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06</a:t>
            </a:r>
            <a:endParaRPr lang="en-US" sz="2400" dirty="0"/>
          </a:p>
        </p:txBody>
      </p:sp>
      <p:sp>
        <p:nvSpPr>
          <p:cNvPr id="15" name="Text 12"/>
          <p:cNvSpPr txBox="1"/>
          <p:nvPr/>
        </p:nvSpPr>
        <p:spPr>
          <a:xfrm>
            <a:off x="5321808" y="7534656"/>
            <a:ext cx="9043416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哲学结论</a:t>
            </a:r>
            <a:endParaRPr lang="en-US" sz="2400" dirty="0"/>
          </a:p>
        </p:txBody>
      </p:sp>
      <p:sp>
        <p:nvSpPr>
          <p:cNvPr id="16" name="Text 13"/>
          <p:cNvSpPr txBox="1"/>
          <p:nvPr/>
        </p:nvSpPr>
        <p:spPr>
          <a:xfrm>
            <a:off x="4782312" y="7534656"/>
            <a:ext cx="457200" cy="6126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4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07</a:t>
            </a:r>
            <a:endParaRPr lang="en-US" sz="2400" dirty="0"/>
          </a:p>
        </p:txBody>
      </p:sp>
      <p:sp>
        <p:nvSpPr>
          <p:cNvPr id="17" name="Text 14"/>
          <p:cNvSpPr txBox="1"/>
          <p:nvPr/>
        </p:nvSpPr>
        <p:spPr>
          <a:xfrm>
            <a:off x="4773168" y="411480"/>
            <a:ext cx="1371600" cy="6858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目录</a:t>
            </a:r>
            <a:endParaRPr lang="en-US" sz="3600" dirty="0"/>
          </a:p>
        </p:txBody>
      </p:sp>
      <p:sp>
        <p:nvSpPr>
          <p:cNvPr id="18" name="Text 15"/>
          <p:cNvSpPr txBox="1"/>
          <p:nvPr/>
        </p:nvSpPr>
        <p:spPr>
          <a:xfrm>
            <a:off x="4773168" y="1097280"/>
            <a:ext cx="1234440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400" b="1" dirty="0">
                <a:solidFill>
                  <a:srgbClr val="808080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CONTENTS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0664" y="1837944"/>
            <a:ext cx="4343400" cy="6272784"/>
          </a:xfrm>
          <a:prstGeom prst="roundRect">
            <a:avLst>
              <a:gd name="adj" fmla="val 4000"/>
            </a:avLst>
          </a:prstGeom>
          <a:noFill/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449824" y="1837944"/>
            <a:ext cx="4343400" cy="6272784"/>
          </a:xfrm>
          <a:prstGeom prst="roundRect">
            <a:avLst>
              <a:gd name="adj" fmla="val 4000"/>
            </a:avLst>
          </a:prstGeom>
          <a:noFill/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131552" y="1837944"/>
            <a:ext cx="4343400" cy="6272784"/>
          </a:xfrm>
          <a:prstGeom prst="roundRect">
            <a:avLst>
              <a:gd name="adj" fmla="val 4000"/>
            </a:avLst>
          </a:prstGeom>
          <a:noFill/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5" name="Text 3"/>
          <p:cNvSpPr txBox="1"/>
          <p:nvPr/>
        </p:nvSpPr>
        <p:spPr>
          <a:xfrm>
            <a:off x="1389888" y="466344"/>
            <a:ext cx="13039344" cy="8412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机器学习的两个层面</a:t>
            </a:r>
            <a:endParaRPr lang="en-US" sz="3600" dirty="0"/>
          </a:p>
        </p:txBody>
      </p:sp>
      <p:sp>
        <p:nvSpPr>
          <p:cNvPr id="6" name="Text 4"/>
          <p:cNvSpPr txBox="1"/>
          <p:nvPr/>
        </p:nvSpPr>
        <p:spPr>
          <a:xfrm>
            <a:off x="1042416" y="2377440"/>
            <a:ext cx="3739896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8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离线学习（已完成的学习）</a:t>
            </a:r>
            <a:endParaRPr lang="en-US" sz="1800" dirty="0"/>
          </a:p>
        </p:txBody>
      </p:sp>
      <p:sp>
        <p:nvSpPr>
          <p:cNvPr id="7" name="Text 5"/>
          <p:cNvSpPr txBox="1"/>
          <p:nvPr/>
        </p:nvSpPr>
        <p:spPr>
          <a:xfrm>
            <a:off x="5742432" y="2377440"/>
            <a:ext cx="3739896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8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在线学习（正在进行的学习）</a:t>
            </a:r>
            <a:endParaRPr lang="en-US" sz="1800" dirty="0"/>
          </a:p>
        </p:txBody>
      </p:sp>
      <p:sp>
        <p:nvSpPr>
          <p:cNvPr id="8" name="Text 6"/>
          <p:cNvSpPr txBox="1"/>
          <p:nvPr/>
        </p:nvSpPr>
        <p:spPr>
          <a:xfrm>
            <a:off x="10442448" y="2377440"/>
            <a:ext cx="3739896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8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哲学答案</a:t>
            </a:r>
            <a:endParaRPr lang="en-US" sz="1800" dirty="0"/>
          </a:p>
        </p:txBody>
      </p:sp>
      <p:sp>
        <p:nvSpPr>
          <p:cNvPr id="9" name="Text 7"/>
          <p:cNvSpPr txBox="1"/>
          <p:nvPr/>
        </p:nvSpPr>
        <p:spPr>
          <a:xfrm>
            <a:off x="1033272" y="2971800"/>
            <a:ext cx="3749040" cy="269748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python# QSAR模型 - 已经从历史数据学到的知识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model_path = "random_forest_champion.joblib"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prior_file = "denv_ultra_clean_model.model"</a:t>
            </a:r>
            <a:endParaRPr lang="en-US" sz="1500" dirty="0"/>
          </a:p>
        </p:txBody>
      </p:sp>
      <p:sp>
        <p:nvSpPr>
          <p:cNvPr id="10" name="Text 8"/>
          <p:cNvSpPr txBox="1"/>
          <p:nvPr/>
        </p:nvSpPr>
        <p:spPr>
          <a:xfrm>
            <a:off x="5742432" y="2971800"/>
            <a:ext cx="3758184" cy="269748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toml[learning_strategy]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type = "dap"  # 通过强化学习持续优化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sigma = 120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rate = 0.0001</a:t>
            </a:r>
            <a:endParaRPr lang="en-US" sz="1500" dirty="0"/>
          </a:p>
        </p:txBody>
      </p:sp>
      <p:sp>
        <p:nvSpPr>
          <p:cNvPr id="11" name="Text 9"/>
          <p:cNvSpPr txBox="1"/>
          <p:nvPr/>
        </p:nvSpPr>
        <p:spPr>
          <a:xfrm>
            <a:off x="10433304" y="2971800"/>
            <a:ext cx="3749040" cy="269748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哲学答案：机器不必"持续学习"，但必须基于某种已有知识。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你的系统即使不做RL训练，仅用预训练的QSAR模型+规则也能工作——但效果会受限。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1033272" y="1499616"/>
            <a:ext cx="667512" cy="667512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742432" y="1499616"/>
            <a:ext cx="667512" cy="667512"/>
          </a:xfrm>
          <a:prstGeom prst="ellipse">
            <a:avLst/>
          </a:prstGeom>
          <a:solidFill>
            <a:srgbClr val="2FBEEB"/>
          </a:solidFill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10433304" y="1499616"/>
            <a:ext cx="667512" cy="667512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1033272" y="2843784"/>
            <a:ext cx="3749040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5797296" y="2843784"/>
            <a:ext cx="3749040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10433304" y="2843784"/>
            <a:ext cx="3749040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3272" y="5907024"/>
            <a:ext cx="3749040" cy="1920240"/>
          </a:xfrm>
          <a:prstGeom prst="rect">
            <a:avLst/>
          </a:prstGeom>
        </p:spPr>
      </p:pic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2432" y="5907024"/>
            <a:ext cx="3749040" cy="1920240"/>
          </a:xfrm>
          <a:prstGeom prst="rect">
            <a:avLst/>
          </a:prstGeom>
        </p:spPr>
      </p:pic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304" y="5907024"/>
            <a:ext cx="3749040" cy="1920240"/>
          </a:xfrm>
          <a:prstGeom prst="rect">
            <a:avLst/>
          </a:prstGeom>
        </p:spPr>
      </p:pic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25312" y="1682496"/>
            <a:ext cx="301752" cy="301752"/>
          </a:xfrm>
          <a:prstGeom prst="rect">
            <a:avLst/>
          </a:prstGeom>
        </p:spPr>
      </p:pic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16152" y="1682496"/>
            <a:ext cx="301752" cy="301752"/>
          </a:xfrm>
          <a:prstGeom prst="rect">
            <a:avLst/>
          </a:prstGeom>
        </p:spPr>
      </p:pic>
      <p:pic>
        <p:nvPicPr>
          <p:cNvPr id="23" name="Image 5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07040" y="1682496"/>
            <a:ext cx="301752" cy="301752"/>
          </a:xfrm>
          <a:prstGeom prst="rect">
            <a:avLst/>
          </a:prstGeom>
        </p:spPr>
      </p:pic>
      <p:pic>
        <p:nvPicPr>
          <p:cNvPr id="24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7240" y="457200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103120" y="4946904"/>
            <a:ext cx="2935224" cy="19202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5496" y="1865376"/>
            <a:ext cx="1554480" cy="168249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6112" y="6547104"/>
            <a:ext cx="5431536" cy="118872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36192" y="5138928"/>
            <a:ext cx="4151376" cy="1216152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76872" y="1865376"/>
            <a:ext cx="7562088" cy="1362456"/>
          </a:xfrm>
          <a:prstGeom prst="rect">
            <a:avLst/>
          </a:prstGeom>
        </p:spPr>
      </p:pic>
      <p:sp>
        <p:nvSpPr>
          <p:cNvPr id="7" name="Text 0"/>
          <p:cNvSpPr txBox="1"/>
          <p:nvPr/>
        </p:nvSpPr>
        <p:spPr>
          <a:xfrm>
            <a:off x="7205472" y="1975104"/>
            <a:ext cx="7104888" cy="32004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客观规律（物理真理）</a:t>
            </a:r>
            <a:endParaRPr lang="en-US" sz="1600" dirty="0"/>
          </a:p>
        </p:txBody>
      </p:sp>
      <p:sp>
        <p:nvSpPr>
          <p:cNvPr id="8" name="Text 1"/>
          <p:cNvSpPr txBox="1"/>
          <p:nvPr/>
        </p:nvSpPr>
        <p:spPr>
          <a:xfrm>
            <a:off x="7205472" y="2304288"/>
            <a:ext cx="7104888" cy="82296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QSAR模型预测的pIC50（生物活性）自然规律不可违背</a:t>
            </a:r>
            <a:endParaRPr lang="en-US" sz="1400" dirty="0"/>
          </a:p>
        </p:txBody>
      </p:sp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76872" y="3374136"/>
            <a:ext cx="7562088" cy="1362456"/>
          </a:xfrm>
          <a:prstGeom prst="rect">
            <a:avLst/>
          </a:prstGeom>
        </p:spPr>
      </p:pic>
      <p:sp>
        <p:nvSpPr>
          <p:cNvPr id="10" name="Text 2"/>
          <p:cNvSpPr txBox="1"/>
          <p:nvPr/>
        </p:nvSpPr>
        <p:spPr>
          <a:xfrm>
            <a:off x="7205472" y="3483864"/>
            <a:ext cx="7104888" cy="32004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主观经验（人类经验）</a:t>
            </a:r>
            <a:endParaRPr lang="en-US" sz="1600" dirty="0"/>
          </a:p>
        </p:txBody>
      </p:sp>
      <p:sp>
        <p:nvSpPr>
          <p:cNvPr id="11" name="Text 3"/>
          <p:cNvSpPr txBox="1"/>
          <p:nvPr/>
        </p:nvSpPr>
        <p:spPr>
          <a:xfrm>
            <a:off x="7205472" y="3813048"/>
            <a:ext cx="7104888" cy="82296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QED、Lipinski规则、合成可及性前人智慧的结晶</a:t>
            </a:r>
            <a:endParaRPr lang="en-US" sz="140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76872" y="4882896"/>
            <a:ext cx="7562088" cy="1362456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43200" y="3547872"/>
            <a:ext cx="1645920" cy="192024"/>
          </a:xfrm>
          <a:prstGeom prst="rect">
            <a:avLst/>
          </a:prstGeom>
        </p:spPr>
      </p:pic>
      <p:sp>
        <p:nvSpPr>
          <p:cNvPr id="14" name="Text 4"/>
          <p:cNvSpPr txBox="1"/>
          <p:nvPr/>
        </p:nvSpPr>
        <p:spPr>
          <a:xfrm>
            <a:off x="7205472" y="4992624"/>
            <a:ext cx="7104888" cy="32004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负面案例（自我约束）</a:t>
            </a:r>
            <a:endParaRPr lang="en-US" sz="1600" dirty="0"/>
          </a:p>
        </p:txBody>
      </p:sp>
      <p:sp>
        <p:nvSpPr>
          <p:cNvPr id="15" name="Text 5"/>
          <p:cNvSpPr txBox="1"/>
          <p:nvPr/>
        </p:nvSpPr>
        <p:spPr>
          <a:xfrm>
            <a:off x="7205472" y="5321808"/>
            <a:ext cx="7104888" cy="82296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CustomAlerts的SMARTS规则避免已知陷阱</a:t>
            </a:r>
            <a:endParaRPr lang="en-US" sz="1400" dirty="0"/>
          </a:p>
        </p:txBody>
      </p:sp>
      <p:pic>
        <p:nvPicPr>
          <p:cNvPr id="16" name="Image 8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76872" y="6391656"/>
            <a:ext cx="7562088" cy="1362456"/>
          </a:xfrm>
          <a:prstGeom prst="rect">
            <a:avLst/>
          </a:prstGeom>
        </p:spPr>
      </p:pic>
      <p:sp>
        <p:nvSpPr>
          <p:cNvPr id="17" name="Text 6"/>
          <p:cNvSpPr txBox="1"/>
          <p:nvPr/>
        </p:nvSpPr>
        <p:spPr>
          <a:xfrm>
            <a:off x="7205472" y="6501384"/>
            <a:ext cx="7104888" cy="32004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哲学核心</a:t>
            </a:r>
            <a:endParaRPr lang="en-US" sz="1600" dirty="0"/>
          </a:p>
        </p:txBody>
      </p:sp>
      <p:sp>
        <p:nvSpPr>
          <p:cNvPr id="18" name="Text 7"/>
          <p:cNvSpPr txBox="1"/>
          <p:nvPr/>
        </p:nvSpPr>
        <p:spPr>
          <a:xfrm>
            <a:off x="7205472" y="6830568"/>
            <a:ext cx="7104888" cy="82296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哲学核心：机器学习的"榜样"不是单一的，而是：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客观规律（实验测得的活性）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主观经验（药物化学家的经验法则）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负面案例（需要避免的结构）</a:t>
            </a:r>
            <a:endParaRPr lang="en-US" sz="1000" dirty="0"/>
          </a:p>
        </p:txBody>
      </p:sp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185416" y="3739896"/>
            <a:ext cx="2852928" cy="1216152"/>
          </a:xfrm>
          <a:prstGeom prst="rect">
            <a:avLst/>
          </a:prstGeom>
        </p:spPr>
      </p:pic>
      <p:pic>
        <p:nvPicPr>
          <p:cNvPr id="20" name="Image 10" descr="preencoded.png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463040" y="6355080"/>
            <a:ext cx="4242816" cy="201168"/>
          </a:xfrm>
          <a:prstGeom prst="rect">
            <a:avLst/>
          </a:prstGeom>
        </p:spPr>
      </p:pic>
      <p:sp>
        <p:nvSpPr>
          <p:cNvPr id="21" name="Shape 8"/>
          <p:cNvSpPr/>
          <p:nvPr/>
        </p:nvSpPr>
        <p:spPr>
          <a:xfrm>
            <a:off x="4325112" y="2715768"/>
            <a:ext cx="2359152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>
                <a:alpha val="40000"/>
              </a:srgbClr>
            </a:solidFill>
            <a:prstDash val="sysDot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2" name="Shape 9"/>
          <p:cNvSpPr/>
          <p:nvPr/>
        </p:nvSpPr>
        <p:spPr>
          <a:xfrm>
            <a:off x="5056632" y="4279392"/>
            <a:ext cx="1636776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>
                <a:alpha val="40000"/>
              </a:srgbClr>
            </a:solidFill>
            <a:prstDash val="sysDot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3" name="Shape 10"/>
          <p:cNvSpPr/>
          <p:nvPr/>
        </p:nvSpPr>
        <p:spPr>
          <a:xfrm>
            <a:off x="5733288" y="5660136"/>
            <a:ext cx="950976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>
                <a:alpha val="40000"/>
              </a:srgbClr>
            </a:solidFill>
            <a:prstDash val="sysDot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4" name="Shape 11"/>
          <p:cNvSpPr/>
          <p:nvPr/>
        </p:nvSpPr>
        <p:spPr>
          <a:xfrm>
            <a:off x="6254496" y="6867144"/>
            <a:ext cx="429768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>
                <a:alpha val="40000"/>
              </a:srgbClr>
            </a:solidFill>
            <a:prstDash val="sysDot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5" name="Shape 12"/>
          <p:cNvSpPr/>
          <p:nvPr/>
        </p:nvSpPr>
        <p:spPr>
          <a:xfrm>
            <a:off x="6638544" y="2670048"/>
            <a:ext cx="100584" cy="10058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6" name="Shape 13"/>
          <p:cNvSpPr/>
          <p:nvPr/>
        </p:nvSpPr>
        <p:spPr>
          <a:xfrm>
            <a:off x="6638544" y="4215384"/>
            <a:ext cx="100584" cy="100584"/>
          </a:xfrm>
          <a:prstGeom prst="ellipse">
            <a:avLst/>
          </a:prstGeom>
          <a:solidFill>
            <a:srgbClr val="2FBEEB"/>
          </a:solidFill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7" name="Shape 14"/>
          <p:cNvSpPr/>
          <p:nvPr/>
        </p:nvSpPr>
        <p:spPr>
          <a:xfrm>
            <a:off x="6638544" y="5596128"/>
            <a:ext cx="100584" cy="100584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8" name="Shape 15"/>
          <p:cNvSpPr/>
          <p:nvPr/>
        </p:nvSpPr>
        <p:spPr>
          <a:xfrm>
            <a:off x="6638544" y="6821424"/>
            <a:ext cx="100584" cy="100584"/>
          </a:xfrm>
          <a:prstGeom prst="ellipse">
            <a:avLst/>
          </a:prstGeom>
          <a:solidFill>
            <a:srgbClr val="2FBEEB"/>
          </a:solidFill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29" name="Text 16"/>
          <p:cNvSpPr txBox="1"/>
          <p:nvPr/>
        </p:nvSpPr>
        <p:spPr>
          <a:xfrm>
            <a:off x="1389888" y="475488"/>
            <a:ext cx="13048488" cy="8412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三层榜样结构</a:t>
            </a:r>
            <a:endParaRPr lang="en-US" sz="3600" dirty="0"/>
          </a:p>
        </p:txBody>
      </p:sp>
      <p:sp>
        <p:nvSpPr>
          <p:cNvPr id="30" name="Text 17"/>
          <p:cNvSpPr txBox="1"/>
          <p:nvPr/>
        </p:nvSpPr>
        <p:spPr>
          <a:xfrm>
            <a:off x="3392424" y="2798064"/>
            <a:ext cx="420624" cy="42976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20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2000" dirty="0"/>
          </a:p>
        </p:txBody>
      </p:sp>
      <p:sp>
        <p:nvSpPr>
          <p:cNvPr id="31" name="Text 18"/>
          <p:cNvSpPr txBox="1"/>
          <p:nvPr/>
        </p:nvSpPr>
        <p:spPr>
          <a:xfrm>
            <a:off x="3392424" y="4133088"/>
            <a:ext cx="420624" cy="42976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20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02</a:t>
            </a:r>
            <a:endParaRPr lang="en-US" sz="2000" dirty="0"/>
          </a:p>
        </p:txBody>
      </p:sp>
      <p:sp>
        <p:nvSpPr>
          <p:cNvPr id="32" name="Text 19"/>
          <p:cNvSpPr txBox="1"/>
          <p:nvPr/>
        </p:nvSpPr>
        <p:spPr>
          <a:xfrm>
            <a:off x="3392424" y="5532120"/>
            <a:ext cx="420624" cy="42976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20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03</a:t>
            </a:r>
            <a:endParaRPr lang="en-US" sz="2000" dirty="0"/>
          </a:p>
        </p:txBody>
      </p:sp>
      <p:sp>
        <p:nvSpPr>
          <p:cNvPr id="33" name="Text 20"/>
          <p:cNvSpPr txBox="1"/>
          <p:nvPr/>
        </p:nvSpPr>
        <p:spPr>
          <a:xfrm>
            <a:off x="3392424" y="6922008"/>
            <a:ext cx="420624" cy="42976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20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04</a:t>
            </a:r>
            <a:endParaRPr lang="en-US" sz="2000" dirty="0"/>
          </a:p>
        </p:txBody>
      </p:sp>
      <p:pic>
        <p:nvPicPr>
          <p:cNvPr id="34" name="Image 11" descr="preencoded.png"/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77240" y="466344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1389888" y="466344"/>
            <a:ext cx="13002768" cy="8412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知识的三个来源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rcRect l="12507" r="12449"/>
          <a:stretch>
            <a:fillRect/>
          </a:stretch>
        </p:blipFill>
        <p:spPr>
          <a:xfrm>
            <a:off x="1444752" y="1828800"/>
            <a:ext cx="7242048" cy="5888736"/>
          </a:xfrm>
          <a:prstGeom prst="rect">
            <a:avLst/>
          </a:prstGeom>
        </p:spPr>
      </p:pic>
      <p:sp>
        <p:nvSpPr>
          <p:cNvPr id="4" name="Text 1"/>
          <p:cNvSpPr txBox="1"/>
          <p:nvPr>
            <p:custDataLst>
              <p:tags r:id="rId2"/>
            </p:custDataLst>
          </p:nvPr>
        </p:nvSpPr>
        <p:spPr>
          <a:xfrm>
            <a:off x="9272016" y="2039112"/>
            <a:ext cx="4919472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显式数据（你已提供的）</a:t>
            </a:r>
            <a:endParaRPr lang="en-US" sz="1600" dirty="0"/>
          </a:p>
        </p:txBody>
      </p:sp>
      <p:sp>
        <p:nvSpPr>
          <p:cNvPr id="5" name="Text 2"/>
          <p:cNvSpPr txBox="1"/>
          <p:nvPr>
            <p:custDataLst>
              <p:tags r:id="rId3"/>
            </p:custDataLst>
          </p:nvPr>
        </p:nvSpPr>
        <p:spPr>
          <a:xfrm>
            <a:off x="9272016" y="2386584"/>
            <a:ext cx="4919472" cy="113385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toml# 活性数据的"影子" - QSAR模型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model_path = "random_forest_champion.joblib"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prior_file = "denv_ultra_clean_model.model"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smiles_file = "denv_ultra_clean.tsv"</a:t>
            </a:r>
            <a:endParaRPr lang="en-US" sz="1400" dirty="0"/>
          </a:p>
        </p:txBody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8970264" y="1828800"/>
            <a:ext cx="5468112" cy="1901952"/>
          </a:xfrm>
          <a:prstGeom prst="rect">
            <a:avLst/>
          </a:prstGeom>
          <a:solidFill>
            <a:srgbClr val="376ADA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  <p:txBody>
          <a:bodyPr/>
          <a:p>
            <a:endParaRPr lang="en-US"/>
          </a:p>
        </p:txBody>
      </p:sp>
      <p:sp>
        <p:nvSpPr>
          <p:cNvPr id="7" name="Text 4"/>
          <p:cNvSpPr txBox="1"/>
          <p:nvPr>
            <p:custDataLst>
              <p:tags r:id="rId5"/>
            </p:custDataLst>
          </p:nvPr>
        </p:nvSpPr>
        <p:spPr>
          <a:xfrm>
            <a:off x="9272016" y="4032504"/>
            <a:ext cx="4919472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隐式知识（编码在规则中）</a:t>
            </a:r>
            <a:endParaRPr lang="en-US" sz="1600" dirty="0"/>
          </a:p>
        </p:txBody>
      </p:sp>
      <p:sp>
        <p:nvSpPr>
          <p:cNvPr id="8" name="Text 5"/>
          <p:cNvSpPr txBox="1"/>
          <p:nvPr>
            <p:custDataLst>
              <p:tags r:id="rId6"/>
            </p:custDataLst>
          </p:nvPr>
        </p:nvSpPr>
        <p:spPr>
          <a:xfrm>
            <a:off x="9272016" y="4379976"/>
            <a:ext cx="4919472" cy="113385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toml# 类药性的集体智慧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[scoring.component.Qed]  # 基于FDA批准药物统计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[scoring.component.SAScore]</a:t>
            </a:r>
            <a:endParaRPr lang="en-US" sz="1400" dirty="0"/>
          </a:p>
        </p:txBody>
      </p:sp>
      <p:sp>
        <p:nvSpPr>
          <p:cNvPr id="9" name="Shape 6"/>
          <p:cNvSpPr/>
          <p:nvPr>
            <p:custDataLst>
              <p:tags r:id="rId7"/>
            </p:custDataLst>
          </p:nvPr>
        </p:nvSpPr>
        <p:spPr>
          <a:xfrm>
            <a:off x="8970264" y="3822192"/>
            <a:ext cx="5468112" cy="1901952"/>
          </a:xfrm>
          <a:prstGeom prst="rect">
            <a:avLst/>
          </a:prstGeom>
          <a:solidFill>
            <a:srgbClr val="376ADA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0" name="Text 7"/>
          <p:cNvSpPr txBox="1"/>
          <p:nvPr>
            <p:custDataLst>
              <p:tags r:id="rId8"/>
            </p:custDataLst>
          </p:nvPr>
        </p:nvSpPr>
        <p:spPr>
          <a:xfrm>
            <a:off x="9272016" y="6025896"/>
            <a:ext cx="4919472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探索产生的新知识</a:t>
            </a:r>
            <a:endParaRPr lang="en-US" sz="1600" dirty="0"/>
          </a:p>
        </p:txBody>
      </p:sp>
      <p:sp>
        <p:nvSpPr>
          <p:cNvPr id="11" name="Text 8"/>
          <p:cNvSpPr txBox="1"/>
          <p:nvPr>
            <p:custDataLst>
              <p:tags r:id="rId9"/>
            </p:custDataLst>
          </p:nvPr>
        </p:nvSpPr>
        <p:spPr>
          <a:xfrm>
            <a:off x="9272016" y="6373368"/>
            <a:ext cx="4919472" cy="113385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toml[diversity_filter]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type = "IdenticalMurckoScaffold"  # 强制探索不同骨架</a:t>
            </a:r>
            <a:endParaRPr lang="en-US" sz="1400" dirty="0"/>
          </a:p>
        </p:txBody>
      </p:sp>
      <p:sp>
        <p:nvSpPr>
          <p:cNvPr id="12" name="Shape 9"/>
          <p:cNvSpPr/>
          <p:nvPr>
            <p:custDataLst>
              <p:tags r:id="rId10"/>
            </p:custDataLst>
          </p:nvPr>
        </p:nvSpPr>
        <p:spPr>
          <a:xfrm>
            <a:off x="8970264" y="5806440"/>
            <a:ext cx="5468112" cy="1901952"/>
          </a:xfrm>
          <a:prstGeom prst="rect">
            <a:avLst/>
          </a:prstGeom>
          <a:solidFill>
            <a:srgbClr val="376ADA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7240" y="457200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2596896"/>
            <a:ext cx="13999464" cy="91440"/>
          </a:xfrm>
          <a:prstGeom prst="rect">
            <a:avLst/>
          </a:prstGeom>
          <a:solidFill>
            <a:srgbClr val="808080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rgbClr val="000000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 </a:t>
            </a:r>
            <a:endParaRPr lang="en-US" sz="1400" dirty="0"/>
          </a:p>
        </p:txBody>
      </p:sp>
      <p:sp>
        <p:nvSpPr>
          <p:cNvPr id="3" name="Text 1"/>
          <p:cNvSpPr txBox="1"/>
          <p:nvPr/>
        </p:nvSpPr>
        <p:spPr>
          <a:xfrm>
            <a:off x="987552" y="3657600"/>
            <a:ext cx="5897880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8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删除QSAR组件后的配置</a:t>
            </a:r>
            <a:endParaRPr lang="en-US" sz="1800" dirty="0"/>
          </a:p>
        </p:txBody>
      </p:sp>
      <p:sp>
        <p:nvSpPr>
          <p:cNvPr id="4" name="Text 2"/>
          <p:cNvSpPr txBox="1"/>
          <p:nvPr/>
        </p:nvSpPr>
        <p:spPr>
          <a:xfrm>
            <a:off x="7680960" y="3657600"/>
            <a:ext cx="5916168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18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机器学习的内容</a:t>
            </a:r>
            <a:endParaRPr lang="en-US" sz="1800" dirty="0"/>
          </a:p>
        </p:txBody>
      </p:sp>
      <p:sp>
        <p:nvSpPr>
          <p:cNvPr id="5" name="Text 3"/>
          <p:cNvSpPr txBox="1"/>
          <p:nvPr/>
        </p:nvSpPr>
        <p:spPr>
          <a:xfrm>
            <a:off x="987552" y="4059936"/>
            <a:ext cx="5897880" cy="22860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toml# 仅用规则引导的版本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[stage.scoring]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type = "geometric_mean"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[[stage.scoring.component]]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[stage.scoring.component.Qed]  # 类药性（基于统计）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weight = 1.0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[[stage.scoring.component]]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[stage.scoring.component.SlogP]  # LogP优化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weight = 0.8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[[stage.scoring.component]]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[stage.scoring.component.CustomAlerts]  # 避免坏结构</a:t>
            </a:r>
            <a:endParaRPr lang="en-US" sz="1000" dirty="0"/>
          </a:p>
          <a:p>
            <a:pPr algn="l">
              <a:lnSpc>
                <a:spcPct val="125000"/>
              </a:lnSpc>
            </a:pPr>
            <a:r>
              <a:rPr lang="en-US" sz="10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weight = 1.0</a:t>
            </a:r>
            <a:endParaRPr lang="en-US" sz="1000" dirty="0"/>
          </a:p>
        </p:txBody>
      </p:sp>
      <p:sp>
        <p:nvSpPr>
          <p:cNvPr id="6" name="Text 4"/>
          <p:cNvSpPr txBox="1"/>
          <p:nvPr/>
        </p:nvSpPr>
        <p:spPr>
          <a:xfrm>
            <a:off x="7680960" y="4059936"/>
            <a:ext cx="5916168" cy="141732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此时机器学习的是：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化学空间的语法（从prior model）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统计规律（QED是基于已知药物的分布）</a:t>
            </a:r>
            <a:endParaRPr lang="en-US" sz="1500" dirty="0"/>
          </a:p>
          <a:p>
            <a:pPr algn="l">
              <a:lnSpc>
                <a:spcPct val="125000"/>
              </a:lnSpc>
            </a:pPr>
            <a:r>
              <a:rPr lang="en-US" sz="15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约束满足（Lipinski规则、分子量范围）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987552" y="2377440"/>
            <a:ext cx="530352" cy="530352"/>
          </a:xfrm>
          <a:prstGeom prst="ellipse">
            <a:avLst/>
          </a:prstGeom>
          <a:solidFill>
            <a:srgbClr val="376ADA"/>
          </a:solidFill>
          <a:ln w="19050">
            <a:solidFill>
              <a:srgbClr val="376ADA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7680960" y="2377440"/>
            <a:ext cx="530352" cy="530352"/>
          </a:xfrm>
          <a:prstGeom prst="ellipse">
            <a:avLst/>
          </a:prstGeom>
          <a:solidFill>
            <a:srgbClr val="2FBEEB"/>
          </a:solidFill>
          <a:ln w="19050">
            <a:solidFill>
              <a:srgbClr val="2FBEEB"/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1234440" y="2907792"/>
            <a:ext cx="0" cy="612648"/>
          </a:xfrm>
          <a:prstGeom prst="line">
            <a:avLst/>
          </a:prstGeom>
          <a:solidFill>
            <a:srgbClr val="FFFFFF"/>
          </a:solidFill>
          <a:ln w="19050">
            <a:solidFill>
              <a:srgbClr val="376ADA"/>
            </a:solidFill>
            <a:prstDash val="solid"/>
            <a:headEnd type="none"/>
            <a:tailEnd type="triangl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7946136" y="2907792"/>
            <a:ext cx="0" cy="612648"/>
          </a:xfrm>
          <a:prstGeom prst="line">
            <a:avLst/>
          </a:prstGeom>
          <a:solidFill>
            <a:srgbClr val="FFFFFF"/>
          </a:solidFill>
          <a:ln w="19050">
            <a:solidFill>
              <a:srgbClr val="2FBEEB"/>
            </a:solidFill>
            <a:prstDash val="solid"/>
            <a:headEnd type="none"/>
            <a:tailEnd type="triangl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1"/>
          <a:srcRect t="36947" b="37074"/>
          <a:stretch>
            <a:fillRect/>
          </a:stretch>
        </p:blipFill>
        <p:spPr>
          <a:xfrm>
            <a:off x="0" y="5934456"/>
            <a:ext cx="15243048" cy="2642616"/>
          </a:xfrm>
          <a:prstGeom prst="rect">
            <a:avLst/>
          </a:prstGeom>
        </p:spPr>
      </p:pic>
      <p:sp>
        <p:nvSpPr>
          <p:cNvPr id="12" name="Text 9"/>
          <p:cNvSpPr txBox="1"/>
          <p:nvPr/>
        </p:nvSpPr>
        <p:spPr>
          <a:xfrm>
            <a:off x="1389888" y="466344"/>
            <a:ext cx="13048488" cy="8412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极端情况下的系统表现</a:t>
            </a:r>
            <a:endParaRPr lang="en-US" sz="3600" dirty="0"/>
          </a:p>
        </p:txBody>
      </p:sp>
      <p:sp>
        <p:nvSpPr>
          <p:cNvPr id="13" name="Text 10"/>
          <p:cNvSpPr txBox="1"/>
          <p:nvPr/>
        </p:nvSpPr>
        <p:spPr>
          <a:xfrm>
            <a:off x="1078992" y="2468880"/>
            <a:ext cx="347472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6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1"/>
          <p:cNvSpPr txBox="1"/>
          <p:nvPr/>
        </p:nvSpPr>
        <p:spPr>
          <a:xfrm>
            <a:off x="7772400" y="2468880"/>
            <a:ext cx="347472" cy="3474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600" b="1" dirty="0">
                <a:solidFill>
                  <a:srgbClr val="FFFFFF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3990320" y="2441448"/>
            <a:ext cx="420624" cy="402336"/>
          </a:xfrm>
          <a:prstGeom prst="triangle">
            <a:avLst/>
          </a:prstGeom>
          <a:solidFill>
            <a:srgbClr val="808080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240" y="457200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68680" y="2020824"/>
            <a:ext cx="5468112" cy="173736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68680" y="3968496"/>
            <a:ext cx="5468112" cy="1737360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68680" y="5916168"/>
            <a:ext cx="5468112" cy="1737360"/>
          </a:xfrm>
          <a:prstGeom prst="rect">
            <a:avLst/>
          </a:prstGeom>
        </p:spPr>
      </p:pic>
      <p:sp>
        <p:nvSpPr>
          <p:cNvPr id="5" name="Text 0"/>
          <p:cNvSpPr txBox="1"/>
          <p:nvPr/>
        </p:nvSpPr>
        <p:spPr>
          <a:xfrm>
            <a:off x="1389888" y="466344"/>
            <a:ext cx="13048488" cy="85039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三种知识论</a:t>
            </a:r>
            <a:endParaRPr lang="en-US" sz="3600" dirty="0"/>
          </a:p>
        </p:txBody>
      </p:sp>
      <p:sp>
        <p:nvSpPr>
          <p:cNvPr id="6" name="Text 1"/>
          <p:cNvSpPr txBox="1"/>
          <p:nvPr/>
        </p:nvSpPr>
        <p:spPr>
          <a:xfrm>
            <a:off x="1078992" y="2523744"/>
            <a:ext cx="5047488" cy="10698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python# QSAR模型 = 从实验数据归纳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model.predict(fingerprint) → pIC50</a:t>
            </a:r>
            <a:endParaRPr lang="en-US" sz="1400" dirty="0"/>
          </a:p>
        </p:txBody>
      </p:sp>
      <p:sp>
        <p:nvSpPr>
          <p:cNvPr id="7" name="Text 2"/>
          <p:cNvSpPr txBox="1"/>
          <p:nvPr/>
        </p:nvSpPr>
        <p:spPr>
          <a:xfrm>
            <a:off x="1078992" y="2194560"/>
            <a:ext cx="5047488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经验主义（Empiricism）</a:t>
            </a:r>
            <a:endParaRPr lang="en-US" sz="1600" dirty="0"/>
          </a:p>
        </p:txBody>
      </p:sp>
      <p:sp>
        <p:nvSpPr>
          <p:cNvPr id="8" name="Text 3"/>
          <p:cNvSpPr txBox="1"/>
          <p:nvPr/>
        </p:nvSpPr>
        <p:spPr>
          <a:xfrm>
            <a:off x="1078992" y="4471416"/>
            <a:ext cx="5047488" cy="10698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toml# 药物化学规则 = 演绎推理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transform.type = "double_sigmoid"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low = 250.0  # 分子量过小难成药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high = 500.0  # 分子量过大难吸收</a:t>
            </a:r>
            <a:endParaRPr lang="en-US" sz="1400" dirty="0"/>
          </a:p>
        </p:txBody>
      </p:sp>
      <p:sp>
        <p:nvSpPr>
          <p:cNvPr id="9" name="Text 4"/>
          <p:cNvSpPr txBox="1"/>
          <p:nvPr/>
        </p:nvSpPr>
        <p:spPr>
          <a:xfrm>
            <a:off x="1078992" y="4142232"/>
            <a:ext cx="5047488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理性主义（Rationalism）</a:t>
            </a:r>
            <a:endParaRPr lang="en-US" sz="1600" dirty="0"/>
          </a:p>
        </p:txBody>
      </p:sp>
      <p:sp>
        <p:nvSpPr>
          <p:cNvPr id="10" name="Text 5"/>
          <p:cNvSpPr txBox="1"/>
          <p:nvPr/>
        </p:nvSpPr>
        <p:spPr>
          <a:xfrm>
            <a:off x="1078992" y="6419088"/>
            <a:ext cx="5047488" cy="10698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toml[learning_strategy]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type = "dap"  # 通过试错进化</a:t>
            </a:r>
            <a:endParaRPr lang="en-US" sz="1400" dirty="0"/>
          </a:p>
          <a:p>
            <a:pPr algn="l">
              <a:lnSpc>
                <a:spcPct val="125000"/>
              </a:lnSpc>
            </a:pPr>
            <a:r>
              <a:rPr lang="en-US" sz="14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[diversity_filter]  # 多样性产生创新</a:t>
            </a:r>
            <a:endParaRPr lang="en-US" sz="1400" dirty="0"/>
          </a:p>
        </p:txBody>
      </p:sp>
      <p:sp>
        <p:nvSpPr>
          <p:cNvPr id="11" name="Text 6"/>
          <p:cNvSpPr txBox="1"/>
          <p:nvPr/>
        </p:nvSpPr>
        <p:spPr>
          <a:xfrm>
            <a:off x="1078992" y="6089904"/>
            <a:ext cx="5047488" cy="30175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进化论（Evolutionary）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240" y="466344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1399032" y="466344"/>
            <a:ext cx="13048488" cy="85039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场景1：完全没有活性数据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3008376" y="3182112"/>
            <a:ext cx="9262872" cy="100584"/>
          </a:xfrm>
          <a:prstGeom prst="rect">
            <a:avLst/>
          </a:prstGeom>
          <a:solidFill>
            <a:srgbClr val="376ADA"/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rgbClr val="FFFFFF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  </a:t>
            </a:r>
            <a:endParaRPr lang="en-US" sz="1400" dirty="0"/>
          </a:p>
        </p:txBody>
      </p:sp>
      <p:sp>
        <p:nvSpPr>
          <p:cNvPr id="4" name="Text 2"/>
          <p:cNvSpPr txBox="1"/>
          <p:nvPr/>
        </p:nvSpPr>
        <p:spPr>
          <a:xfrm>
            <a:off x="3008376" y="4114800"/>
            <a:ext cx="9262872" cy="1773936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toml# 用规则驱动 + 结构多样性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[[stage.scoring.component]]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[stage.scoring.component.TanimotoDistance]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params.smiles = ["已知弱活性化合物"]  # 相似性种子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[[stage.scoring.component]]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[stage.scoring.component.MatchingSubstructure]</a:t>
            </a:r>
            <a:endParaRPr lang="en-US" sz="1300" dirty="0"/>
          </a:p>
          <a:p>
            <a:pPr algn="l">
              <a:lnSpc>
                <a:spcPct val="125000"/>
              </a:lnSpc>
            </a:pPr>
            <a:r>
              <a:rPr lang="en-US" sz="13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params.smarts = "药效团SMARTS"  # 基于靶点结构的理性设计</a:t>
            </a:r>
            <a:endParaRPr lang="en-US" sz="1300" dirty="0"/>
          </a:p>
        </p:txBody>
      </p:sp>
      <p:sp>
        <p:nvSpPr>
          <p:cNvPr id="5" name="Text 3"/>
          <p:cNvSpPr txBox="1"/>
          <p:nvPr/>
        </p:nvSpPr>
        <p:spPr>
          <a:xfrm>
            <a:off x="3008376" y="3429000"/>
            <a:ext cx="9244584" cy="576072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b"/>
          <a:lstStyle/>
          <a:p>
            <a:pPr algn="l">
              <a:lnSpc>
                <a:spcPct val="125000"/>
              </a:lnSpc>
            </a:pPr>
            <a:r>
              <a:rPr lang="en-US" sz="20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可行策略</a:t>
            </a: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008376" y="5897880"/>
            <a:ext cx="457200" cy="457200"/>
          </a:xfrm>
          <a:prstGeom prst="rect">
            <a:avLst/>
          </a:prstGeom>
        </p:spPr>
      </p:pic>
      <p:sp>
        <p:nvSpPr>
          <p:cNvPr id="7" name="Text 4"/>
          <p:cNvSpPr txBox="1"/>
          <p:nvPr/>
        </p:nvSpPr>
        <p:spPr>
          <a:xfrm>
            <a:off x="3044952" y="5934456"/>
            <a:ext cx="374904" cy="3840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200" b="1" dirty="0">
                <a:solidFill>
                  <a:srgbClr val="1B2022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1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528" y="466344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39128" y="4334256"/>
            <a:ext cx="877824" cy="877824"/>
          </a:xfrm>
          <a:prstGeom prst="ellipse">
            <a:avLst/>
          </a:prstGeom>
          <a:solidFill>
            <a:srgbClr val="376ADA">
              <a:alpha val="14902"/>
            </a:srgbClr>
          </a:solidFill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  <p:txBody>
          <a:bodyPr wrap="square" lIns="1905" tIns="0" rIns="1905" bIns="0" rtlCol="0" anchor="ctr"/>
          <a:lstStyle/>
          <a:p>
            <a:pPr algn="ctr">
              <a:lnSpc>
                <a:spcPct val="125000"/>
              </a:lnSpc>
            </a:pPr>
            <a:r>
              <a:rPr lang="en-US" sz="1400" dirty="0">
                <a:solidFill>
                  <a:srgbClr val="000000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 </a:t>
            </a:r>
            <a:endParaRPr lang="en-US" sz="1400" dirty="0"/>
          </a:p>
        </p:txBody>
      </p:sp>
      <p:sp>
        <p:nvSpPr>
          <p:cNvPr id="3" name="Shape 1"/>
          <p:cNvSpPr/>
          <p:nvPr/>
        </p:nvSpPr>
        <p:spPr>
          <a:xfrm>
            <a:off x="6483096" y="4773168"/>
            <a:ext cx="265176" cy="0"/>
          </a:xfrm>
          <a:prstGeom prst="line">
            <a:avLst/>
          </a:prstGeom>
          <a:solidFill>
            <a:srgbClr val="FFFFFF"/>
          </a:solidFill>
          <a:ln w="19050">
            <a:solidFill>
              <a:srgbClr val="808080">
                <a:alpha val="40000"/>
              </a:srgbClr>
            </a:solidFill>
            <a:prstDash val="solid"/>
            <a:headEnd type="none"/>
            <a:tailEnd type="none"/>
          </a:ln>
          <a:effectLst>
            <a:outerShdw blurRad="101600" dist="50800" dir="16200000" algn="bl" rotWithShape="0">
              <a:srgbClr val="000000">
                <a:alpha val="0"/>
              </a:srgbClr>
            </a:outerShdw>
          </a:effectLst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0200" y="2331720"/>
            <a:ext cx="4873752" cy="4873752"/>
          </a:xfrm>
          <a:prstGeom prst="rect">
            <a:avLst/>
          </a:prstGeom>
        </p:spPr>
      </p:pic>
      <p:sp>
        <p:nvSpPr>
          <p:cNvPr id="5" name="Text 2"/>
          <p:cNvSpPr txBox="1"/>
          <p:nvPr/>
        </p:nvSpPr>
        <p:spPr>
          <a:xfrm>
            <a:off x="6949440" y="4544568"/>
            <a:ext cx="457200" cy="45720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ctr">
              <a:lnSpc>
                <a:spcPct val="125000"/>
              </a:lnSpc>
            </a:pPr>
            <a:r>
              <a:rPr lang="en-US" sz="1800" b="1" dirty="0">
                <a:solidFill>
                  <a:srgbClr val="376ADA"/>
                </a:solidFill>
                <a:latin typeface="Barlow" panose="00000500000000000000" pitchFamily="34" charset="0"/>
                <a:ea typeface="Barlow" panose="00000500000000000000" pitchFamily="34" charset="-122"/>
                <a:cs typeface="Barlow" panose="00000500000000000000" pitchFamily="34" charset="-120"/>
              </a:rPr>
              <a:t>01</a:t>
            </a:r>
            <a:endParaRPr lang="en-US" sz="1800" dirty="0"/>
          </a:p>
        </p:txBody>
      </p:sp>
      <p:sp>
        <p:nvSpPr>
          <p:cNvPr id="6" name="Text 3"/>
          <p:cNvSpPr txBox="1"/>
          <p:nvPr/>
        </p:nvSpPr>
        <p:spPr>
          <a:xfrm>
            <a:off x="7982712" y="4334256"/>
            <a:ext cx="5824728" cy="1280160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t"/>
          <a:lstStyle/>
          <a:p>
            <a:pPr algn="l">
              <a:lnSpc>
                <a:spcPct val="125000"/>
              </a:lnSpc>
            </a:pPr>
            <a:r>
              <a:rPr lang="en-US" sz="16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QSAR模型捕获活性趋势</a:t>
            </a:r>
            <a:endParaRPr lang="en-US" sz="1600" dirty="0"/>
          </a:p>
          <a:p>
            <a:pPr algn="l">
              <a:lnSpc>
                <a:spcPct val="125000"/>
              </a:lnSpc>
            </a:pPr>
            <a:r>
              <a:rPr lang="en-US" sz="16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物理化学规则防止过拟合</a:t>
            </a:r>
            <a:endParaRPr lang="en-US" sz="1600" dirty="0"/>
          </a:p>
          <a:p>
            <a:pPr algn="l">
              <a:lnSpc>
                <a:spcPct val="125000"/>
              </a:lnSpc>
            </a:pPr>
            <a:r>
              <a:rPr lang="en-US" sz="1600" dirty="0">
                <a:solidFill>
                  <a:srgbClr val="4D5B61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多样性过滤探索新空间</a:t>
            </a:r>
            <a:endParaRPr lang="en-US" sz="1600" dirty="0"/>
          </a:p>
        </p:txBody>
      </p:sp>
      <p:sp>
        <p:nvSpPr>
          <p:cNvPr id="7" name="Text 4"/>
          <p:cNvSpPr txBox="1"/>
          <p:nvPr/>
        </p:nvSpPr>
        <p:spPr>
          <a:xfrm>
            <a:off x="7982712" y="3922776"/>
            <a:ext cx="5824728" cy="3840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20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当前策略（最优）</a:t>
            </a:r>
            <a:endParaRPr lang="en-US" sz="2000" dirty="0"/>
          </a:p>
        </p:txBody>
      </p:sp>
      <p:sp>
        <p:nvSpPr>
          <p:cNvPr id="8" name="Text 5"/>
          <p:cNvSpPr txBox="1"/>
          <p:nvPr/>
        </p:nvSpPr>
        <p:spPr>
          <a:xfrm>
            <a:off x="1389888" y="466344"/>
            <a:ext cx="13048488" cy="841248"/>
          </a:xfrm>
          <a:prstGeom prst="rect">
            <a:avLst/>
          </a:prstGeom>
          <a:solidFill>
            <a:srgbClr val="FFFFFF">
              <a:alpha val="0"/>
            </a:srgbClr>
          </a:solidFill>
        </p:spPr>
        <p:txBody>
          <a:bodyPr wrap="square" lIns="0" tIns="0" rIns="0" bIns="0" rtlCol="0" anchor="ctr"/>
          <a:lstStyle/>
          <a:p>
            <a:pPr algn="l">
              <a:lnSpc>
                <a:spcPct val="125000"/>
              </a:lnSpc>
            </a:pPr>
            <a:r>
              <a:rPr lang="en-US" sz="3600" b="1" dirty="0">
                <a:solidFill>
                  <a:srgbClr val="1B2022"/>
                </a:solidFill>
                <a:latin typeface="Source Han Sans CN Regular" panose="020B0500000000000000" pitchFamily="34" charset="-122"/>
                <a:ea typeface="Source Han Sans CN Regular" panose="020B0500000000000000" pitchFamily="34" charset="-122"/>
                <a:cs typeface="Source Han Sans CN Regular" panose="020B0500000000000000" pitchFamily="34" charset="-120"/>
              </a:rPr>
              <a:t>场景2：只有少量活性数据</a:t>
            </a:r>
            <a:endParaRPr lang="en-US" sz="36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240" y="457200"/>
            <a:ext cx="612648" cy="85953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2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3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4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5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6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7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8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ags/tag9.xml><?xml version="1.0" encoding="utf-8"?>
<p:tagLst xmlns:p="http://schemas.openxmlformats.org/presentationml/2006/main">
  <p:tag name="KSO_WM_DIAGRAM_VIRTUALLY_FRAME" val="{&quot;height&quot;:462.96000000000004,&quot;left&quot;:706.3199999999999,&quot;top&quot;:144,&quot;width&quot;:430.55999999999995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2324</Words>
  <Application>WPS Presentation</Application>
  <PresentationFormat>On-screen Show (16:9)</PresentationFormat>
  <Paragraphs>223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Source Han Sans CN Regular</vt:lpstr>
      <vt:lpstr>Source Han Sans CN Regular</vt:lpstr>
      <vt:lpstr>Barlow</vt:lpstr>
      <vt:lpstr>Barlow</vt:lpstr>
      <vt:lpstr>Barlow</vt:lpstr>
      <vt:lpstr>Calibri</vt:lpstr>
      <vt:lpstr>微软雅黑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机器学习的哲学与实践：从知识到优化</dc:title>
  <dc:creator>ShareVip686</dc:creator>
  <dc:subject>机器学习的哲学与实践：从知识到优化</dc:subject>
  <cp:lastModifiedBy>WPS_1744010842</cp:lastModifiedBy>
  <cp:revision>6</cp:revision>
  <dcterms:created xsi:type="dcterms:W3CDTF">2025-10-04T08:52:00Z</dcterms:created>
  <dcterms:modified xsi:type="dcterms:W3CDTF">2025-10-04T10:59:57Z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091D5B7223B5487F88E665B49CA250A3_12</vt:lpwstr>
  </property>
  <property fmtid="{D5CDD505-2E9C-101B-9397-08002B2CF9AE}" pid="3" name="KSOProductBuildVer">
    <vt:lpwstr>1033-12.2.0.22549</vt:lpwstr>
  </property>
</Properties>
</file>